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3"/>
  </p:notesMasterIdLst>
  <p:handoutMasterIdLst>
    <p:handoutMasterId r:id="rId44"/>
  </p:handoutMasterIdLst>
  <p:sldIdLst>
    <p:sldId id="257" r:id="rId2"/>
    <p:sldId id="258" r:id="rId3"/>
    <p:sldId id="279" r:id="rId4"/>
    <p:sldId id="278" r:id="rId5"/>
    <p:sldId id="280" r:id="rId6"/>
    <p:sldId id="285" r:id="rId7"/>
    <p:sldId id="300" r:id="rId8"/>
    <p:sldId id="281" r:id="rId9"/>
    <p:sldId id="298" r:id="rId10"/>
    <p:sldId id="260" r:id="rId11"/>
    <p:sldId id="261" r:id="rId12"/>
    <p:sldId id="321" r:id="rId13"/>
    <p:sldId id="264" r:id="rId14"/>
    <p:sldId id="293" r:id="rId15"/>
    <p:sldId id="292" r:id="rId16"/>
    <p:sldId id="269" r:id="rId17"/>
    <p:sldId id="270" r:id="rId18"/>
    <p:sldId id="271" r:id="rId19"/>
    <p:sldId id="273" r:id="rId20"/>
    <p:sldId id="301" r:id="rId21"/>
    <p:sldId id="275" r:id="rId22"/>
    <p:sldId id="294" r:id="rId23"/>
    <p:sldId id="297" r:id="rId24"/>
    <p:sldId id="295" r:id="rId25"/>
    <p:sldId id="296" r:id="rId26"/>
    <p:sldId id="319" r:id="rId27"/>
    <p:sldId id="320" r:id="rId28"/>
    <p:sldId id="289" r:id="rId29"/>
    <p:sldId id="305" r:id="rId30"/>
    <p:sldId id="314" r:id="rId31"/>
    <p:sldId id="316" r:id="rId32"/>
    <p:sldId id="307" r:id="rId33"/>
    <p:sldId id="317" r:id="rId34"/>
    <p:sldId id="318" r:id="rId35"/>
    <p:sldId id="310" r:id="rId36"/>
    <p:sldId id="311" r:id="rId37"/>
    <p:sldId id="313" r:id="rId38"/>
    <p:sldId id="312" r:id="rId39"/>
    <p:sldId id="315" r:id="rId40"/>
    <p:sldId id="322" r:id="rId41"/>
    <p:sldId id="323" r:id="rId42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2593" autoAdjust="0"/>
  </p:normalViewPr>
  <p:slideViewPr>
    <p:cSldViewPr snapToGrid="0">
      <p:cViewPr varScale="1">
        <p:scale>
          <a:sx n="48" d="100"/>
          <a:sy n="48" d="100"/>
        </p:scale>
        <p:origin x="758" y="38"/>
      </p:cViewPr>
      <p:guideLst/>
    </p:cSldViewPr>
  </p:slideViewPr>
  <p:outlineViewPr>
    <p:cViewPr>
      <p:scale>
        <a:sx n="33" d="100"/>
        <a:sy n="33" d="100"/>
      </p:scale>
      <p:origin x="0" y="-26227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998"/>
    </p:cViewPr>
  </p:sorterViewPr>
  <p:notesViewPr>
    <p:cSldViewPr snapToGrid="0">
      <p:cViewPr varScale="1">
        <p:scale>
          <a:sx n="39" d="100"/>
          <a:sy n="39" d="100"/>
        </p:scale>
        <p:origin x="232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NSC Senior Surfers Orientation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46554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46375-4830-4C14-8E67-0833D18A7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4643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NSC Senior Surfers Orientation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3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80E75-6B82-4D8F-BEF3-E7A9A0E60C90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46554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F3830-F818-41D4-9262-12464ECE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437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F3830-F818-41D4-9262-12464ECE6F2F}" type="slidenum">
              <a:rPr lang="en-US" smtClean="0"/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84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FF3830-F818-41D4-9262-12464ECE6F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5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 smtClean="0"/>
              <a:t>15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05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everyone log in to Senior Surfers and Windows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9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all expensive</a:t>
            </a:r>
            <a:r>
              <a:rPr lang="en-US" baseline="0" dirty="0"/>
              <a:t> if bought for your personal PC’s but free to use in the computer lab.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 smtClean="0"/>
              <a:t>21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90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everyone log in to Senior Surfers and Windows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22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everyone log in to Senior Surfers and Windows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14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everyone log in to Senior Surfers and Windows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18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everyone log in to Senior Surfers and Windows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68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everyone log in to Senior Surfers and Windows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1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everyone log in to Senior Surfers and Windows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 smtClean="0"/>
              <a:t>2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97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everyone log in to Senior Surfers and Windows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 smtClean="0"/>
              <a:t>3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29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everyone log in to Senior Surfers and Windows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 smtClean="0"/>
              <a:t>4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1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everyone log in to Senior Surfers and Windows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 smtClean="0"/>
              <a:t>5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14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everyone log in to Senior Surfers and Windows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 smtClean="0"/>
              <a:t>6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39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everyone log in to Senior Surfers and Windows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 smtClean="0"/>
              <a:t>7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26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everyone log in to Senior Surfers and Windows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7EA99-3657-493B-9027-5722A4909AD0}" type="slidenum">
              <a:rPr lang="en-US" smtClean="0"/>
              <a:t>8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26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NSC Senior Surfers Orientation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FF3830-F818-41D4-9262-12464ECE6F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9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75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3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19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8793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67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63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77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11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0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4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9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0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0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1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2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59F8D-7BFD-4380-9545-3850473675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92272-CDA9-4C9B-8C24-6C5F358D86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261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nscsurfers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754" y="1070112"/>
            <a:ext cx="11364686" cy="2387600"/>
          </a:xfrm>
        </p:spPr>
        <p:txBody>
          <a:bodyPr>
            <a:normAutofit/>
          </a:bodyPr>
          <a:lstStyle/>
          <a:p>
            <a:r>
              <a:rPr lang="en-US" b="1" dirty="0" smtClean="0"/>
              <a:t>NSC Senior Surfers Computer Club Orientation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771900"/>
            <a:ext cx="6400800" cy="685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Helen\AppData\Local\Microsoft\Windows\Temporary Internet Files\Content.IE5\UXPG5CWQ\elderly_dance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40" y="4114800"/>
            <a:ext cx="1935480" cy="220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421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99" y="330192"/>
            <a:ext cx="8610600" cy="1293028"/>
          </a:xfrm>
        </p:spPr>
        <p:txBody>
          <a:bodyPr/>
          <a:lstStyle/>
          <a:p>
            <a:r>
              <a:rPr lang="en-US" b="1" dirty="0" smtClean="0"/>
              <a:t>Apple Computers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497826" cy="4351338"/>
          </a:xfrm>
        </p:spPr>
        <p:txBody>
          <a:bodyPr>
            <a:normAutofit/>
          </a:bodyPr>
          <a:lstStyle/>
          <a:p>
            <a:r>
              <a:rPr lang="en-US" sz="2800" b="1" dirty="0"/>
              <a:t>Mac </a:t>
            </a:r>
            <a:r>
              <a:rPr lang="en-US" sz="2800" b="1" dirty="0" smtClean="0"/>
              <a:t>Mini</a:t>
            </a:r>
          </a:p>
          <a:p>
            <a:pPr marL="236538" indent="0">
              <a:buNone/>
            </a:pPr>
            <a:r>
              <a:rPr lang="en-US" sz="2800" dirty="0" smtClean="0"/>
              <a:t>Running Sierra Operating System (most recent)</a:t>
            </a:r>
          </a:p>
          <a:p>
            <a:r>
              <a:rPr lang="en-US" sz="2800" b="1" dirty="0" smtClean="0"/>
              <a:t>iMac</a:t>
            </a:r>
          </a:p>
          <a:p>
            <a:pPr marL="236538" indent="0">
              <a:buNone/>
            </a:pPr>
            <a:r>
              <a:rPr lang="en-US" sz="2800" dirty="0" smtClean="0"/>
              <a:t>Running Yosemite Operating System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8111" y="2758057"/>
            <a:ext cx="4871280" cy="2740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 r="28571"/>
          <a:stretch/>
        </p:blipFill>
        <p:spPr>
          <a:xfrm>
            <a:off x="5013570" y="1469025"/>
            <a:ext cx="3778912" cy="37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38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PC’s (Windows Computers)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9127"/>
            <a:ext cx="10515600" cy="4308525"/>
          </a:xfrm>
        </p:spPr>
        <p:txBody>
          <a:bodyPr>
            <a:noAutofit/>
          </a:bodyPr>
          <a:lstStyle/>
          <a:p>
            <a:pPr marL="223838" indent="-223838"/>
            <a:r>
              <a:rPr lang="en-US" sz="2800" dirty="0" smtClean="0"/>
              <a:t>Boot </a:t>
            </a:r>
            <a:r>
              <a:rPr lang="en-US" sz="2800" dirty="0"/>
              <a:t>to Windows 7 </a:t>
            </a:r>
            <a:r>
              <a:rPr lang="en-US" sz="2800" u="sng" dirty="0" smtClean="0"/>
              <a:t>or</a:t>
            </a:r>
            <a:r>
              <a:rPr lang="en-US" sz="2800" dirty="0" smtClean="0"/>
              <a:t> Windows 10</a:t>
            </a:r>
            <a:endParaRPr lang="en-US" sz="2800" dirty="0"/>
          </a:p>
          <a:p>
            <a:pPr lvl="0"/>
            <a:r>
              <a:rPr lang="en-US" sz="2800" dirty="0"/>
              <a:t>H</a:t>
            </a:r>
            <a:r>
              <a:rPr lang="en-US" sz="2800" dirty="0" smtClean="0"/>
              <a:t>igh-speed </a:t>
            </a:r>
            <a:r>
              <a:rPr lang="en-US" sz="2800" dirty="0"/>
              <a:t>direct Internet </a:t>
            </a:r>
            <a:r>
              <a:rPr lang="en-US" sz="2800" dirty="0" smtClean="0"/>
              <a:t>access</a:t>
            </a:r>
            <a:endParaRPr lang="en-US" sz="2800" dirty="0"/>
          </a:p>
          <a:p>
            <a:pPr lvl="0"/>
            <a:r>
              <a:rPr lang="en-US" sz="2800" dirty="0"/>
              <a:t>T</a:t>
            </a:r>
            <a:r>
              <a:rPr lang="en-US" sz="2800" dirty="0" smtClean="0"/>
              <a:t>ouch-sensitive screens</a:t>
            </a:r>
          </a:p>
          <a:p>
            <a:pPr lvl="0"/>
            <a:r>
              <a:rPr lang="en-US" sz="2800" dirty="0" smtClean="0"/>
              <a:t>Optical mice</a:t>
            </a:r>
          </a:p>
          <a:p>
            <a:pPr lvl="0"/>
            <a:r>
              <a:rPr lang="en-US" sz="2800" dirty="0" smtClean="0"/>
              <a:t>USB slots</a:t>
            </a:r>
          </a:p>
          <a:p>
            <a:pPr lvl="0"/>
            <a:r>
              <a:rPr lang="en-US" sz="2800" dirty="0" smtClean="0"/>
              <a:t>Headphone Jacks or Speakers (please keep volume low)</a:t>
            </a:r>
          </a:p>
        </p:txBody>
      </p:sp>
    </p:spTree>
    <p:extLst>
      <p:ext uri="{BB962C8B-B14F-4D97-AF65-F5344CB8AC3E}">
        <p14:creationId xmlns:p14="http://schemas.microsoft.com/office/powerpoint/2010/main" val="979053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30852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800" dirty="0" smtClean="0"/>
              <a:t>Most</a:t>
            </a:r>
            <a:endParaRPr lang="en-US" sz="2800" dirty="0"/>
          </a:p>
          <a:p>
            <a:pPr lvl="0"/>
            <a:r>
              <a:rPr lang="en-US" sz="2800" dirty="0"/>
              <a:t>Read and write DVDs and CDs</a:t>
            </a:r>
          </a:p>
          <a:p>
            <a:r>
              <a:rPr lang="en-US" sz="2800" dirty="0"/>
              <a:t>have memory card slots</a:t>
            </a:r>
          </a:p>
          <a:p>
            <a:pPr marL="0" lvl="0" indent="0">
              <a:buNone/>
            </a:pPr>
            <a:endParaRPr lang="en-US" sz="2800" dirty="0" smtClean="0"/>
          </a:p>
          <a:p>
            <a:pPr marL="0" lvl="0" indent="0">
              <a:buNone/>
            </a:pPr>
            <a:r>
              <a:rPr lang="en-US" sz="2800" dirty="0" smtClean="0"/>
              <a:t>Some </a:t>
            </a:r>
            <a:r>
              <a:rPr lang="en-US" sz="2800" dirty="0"/>
              <a:t>have additional devices and/or </a:t>
            </a:r>
            <a:r>
              <a:rPr lang="en-US" sz="2800" dirty="0" smtClean="0"/>
              <a:t>software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6718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1086"/>
            <a:ext cx="10515600" cy="1325563"/>
          </a:xfrm>
        </p:spPr>
        <p:txBody>
          <a:bodyPr/>
          <a:lstStyle/>
          <a:p>
            <a:r>
              <a:rPr lang="en-US" b="1" dirty="0" smtClean="0"/>
              <a:t>Printer/copier/scanner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66" y="2826327"/>
            <a:ext cx="6254662" cy="3516603"/>
          </a:xfrm>
        </p:spPr>
      </p:pic>
      <p:sp>
        <p:nvSpPr>
          <p:cNvPr id="5" name="Rectangle 4"/>
          <p:cNvSpPr/>
          <p:nvPr/>
        </p:nvSpPr>
        <p:spPr>
          <a:xfrm>
            <a:off x="838200" y="1716649"/>
            <a:ext cx="485601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/>
              <a:t>Brother MFC-L2740DWB&amp;W </a:t>
            </a:r>
            <a:r>
              <a:rPr lang="en-US" sz="2800" b="1" dirty="0" smtClean="0"/>
              <a:t>printer/scanner/copier </a:t>
            </a:r>
          </a:p>
          <a:p>
            <a:pPr lvl="0"/>
            <a:endParaRPr lang="en-US" sz="2800" dirty="0"/>
          </a:p>
          <a:p>
            <a:pPr lvl="0"/>
            <a:r>
              <a:rPr lang="en-US" sz="2800" dirty="0" smtClean="0"/>
              <a:t>5¢/page requested</a:t>
            </a:r>
            <a:endParaRPr lang="en-US" sz="2800" dirty="0"/>
          </a:p>
          <a:p>
            <a:pPr lvl="0"/>
            <a:r>
              <a:rPr lang="en-US" sz="2800" dirty="0" smtClean="0"/>
              <a:t>PLEASE limit printing or copying to a few copies  at a time</a:t>
            </a:r>
          </a:p>
        </p:txBody>
      </p:sp>
    </p:spTree>
    <p:extLst>
      <p:ext uri="{BB962C8B-B14F-4D97-AF65-F5344CB8AC3E}">
        <p14:creationId xmlns:p14="http://schemas.microsoft.com/office/powerpoint/2010/main" val="3525175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Resources for Converting Old Media to New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Some lab computers have specialized hardware and software for converting old media like video tapes, cassette tapes, </a:t>
            </a:r>
            <a:r>
              <a:rPr lang="en-US" sz="2800" dirty="0" err="1" smtClean="0"/>
              <a:t>lp’s</a:t>
            </a:r>
            <a:r>
              <a:rPr lang="en-US" sz="2800" dirty="0" smtClean="0"/>
              <a:t>, photos, negatives and slides to digital format</a:t>
            </a:r>
          </a:p>
          <a:p>
            <a:pPr>
              <a:lnSpc>
                <a:spcPct val="100000"/>
              </a:lnSpc>
            </a:pPr>
            <a:endParaRPr lang="en-US" sz="2800" dirty="0" smtClean="0"/>
          </a:p>
          <a:p>
            <a:pPr>
              <a:lnSpc>
                <a:spcPct val="100000"/>
              </a:lnSpc>
            </a:pPr>
            <a:r>
              <a:rPr lang="en-US" sz="2800" dirty="0" smtClean="0"/>
              <a:t>Basic instructions are available, but we encourage first-time users to make an appointment for one-on-one help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852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91" y="365125"/>
            <a:ext cx="11617036" cy="1773918"/>
          </a:xfrm>
        </p:spPr>
        <p:txBody>
          <a:bodyPr>
            <a:normAutofit/>
          </a:bodyPr>
          <a:lstStyle/>
          <a:p>
            <a:r>
              <a:rPr lang="en-US" b="1" dirty="0" smtClean="0"/>
              <a:t>Converting VHS Tapes to Digital Format</a:t>
            </a:r>
            <a:br>
              <a:rPr lang="en-US" b="1" dirty="0" smtClean="0"/>
            </a:br>
            <a:r>
              <a:rPr lang="en-US" b="1" dirty="0" smtClean="0"/>
              <a:t>Burning VIDEOS to DVD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56" y="2072842"/>
            <a:ext cx="7590323" cy="42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37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619" y="598119"/>
            <a:ext cx="11007436" cy="1293028"/>
          </a:xfrm>
        </p:spPr>
        <p:txBody>
          <a:bodyPr>
            <a:normAutofit/>
          </a:bodyPr>
          <a:lstStyle/>
          <a:p>
            <a:r>
              <a:rPr lang="en-US" b="1" dirty="0" smtClean="0"/>
              <a:t>Converting LP’s to Digital Files like MP3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59" y="2193925"/>
            <a:ext cx="7157681" cy="4024313"/>
          </a:xfrm>
        </p:spPr>
      </p:pic>
    </p:spTree>
    <p:extLst>
      <p:ext uri="{BB962C8B-B14F-4D97-AF65-F5344CB8AC3E}">
        <p14:creationId xmlns:p14="http://schemas.microsoft.com/office/powerpoint/2010/main" val="2092960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4527" y="302780"/>
            <a:ext cx="8118764" cy="1708604"/>
          </a:xfrm>
        </p:spPr>
        <p:txBody>
          <a:bodyPr/>
          <a:lstStyle/>
          <a:p>
            <a:r>
              <a:rPr lang="en-US" b="1" dirty="0" smtClean="0"/>
              <a:t>Converting Cassette Tapes to Digital Format like MP3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59" y="2193925"/>
            <a:ext cx="7157681" cy="4024313"/>
          </a:xfrm>
        </p:spPr>
      </p:pic>
    </p:spTree>
    <p:extLst>
      <p:ext uri="{BB962C8B-B14F-4D97-AF65-F5344CB8AC3E}">
        <p14:creationId xmlns:p14="http://schemas.microsoft.com/office/powerpoint/2010/main" val="4278766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189" y="617623"/>
            <a:ext cx="9272702" cy="1293028"/>
          </a:xfrm>
        </p:spPr>
        <p:txBody>
          <a:bodyPr>
            <a:normAutofit/>
          </a:bodyPr>
          <a:lstStyle/>
          <a:p>
            <a:r>
              <a:rPr lang="en-US" b="1" dirty="0" smtClean="0"/>
              <a:t>Converting Documents</a:t>
            </a:r>
            <a:r>
              <a:rPr lang="en-US" b="1" dirty="0"/>
              <a:t>, </a:t>
            </a:r>
            <a:r>
              <a:rPr lang="en-US" b="1" dirty="0" smtClean="0"/>
              <a:t>Photos, Slides</a:t>
            </a:r>
            <a:r>
              <a:rPr lang="en-US" b="1" dirty="0"/>
              <a:t> </a:t>
            </a:r>
            <a:r>
              <a:rPr lang="en-US" b="1" dirty="0" smtClean="0"/>
              <a:t>&amp; Negatives to Digital Files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85" y="2286000"/>
            <a:ext cx="5819064" cy="327169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503" y="2057400"/>
            <a:ext cx="5214681" cy="2931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4088" y="5786293"/>
            <a:ext cx="7576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Brother printer can also be used to scan black &amp; white/color documents &amp; photos ONLY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2589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Additional Hardware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 smtClean="0"/>
              <a:t>Wolverine stand-alone slide scanner</a:t>
            </a:r>
          </a:p>
          <a:p>
            <a:pPr lvl="0"/>
            <a:r>
              <a:rPr lang="en-US" sz="2800" dirty="0" smtClean="0"/>
              <a:t>External </a:t>
            </a:r>
            <a:r>
              <a:rPr lang="en-US" sz="2800" dirty="0"/>
              <a:t>3-1/5” Floppy drive w/USB connection</a:t>
            </a:r>
          </a:p>
          <a:p>
            <a:pPr lvl="0"/>
            <a:r>
              <a:rPr lang="en-US" sz="2800" dirty="0"/>
              <a:t>External CD-RW drive w/USB connection</a:t>
            </a:r>
          </a:p>
          <a:p>
            <a:pPr lvl="0"/>
            <a:r>
              <a:rPr lang="en-US" sz="2800" dirty="0" smtClean="0"/>
              <a:t>A limited number of flash/thumb drives for purchase</a:t>
            </a:r>
          </a:p>
        </p:txBody>
      </p:sp>
    </p:spTree>
    <p:extLst>
      <p:ext uri="{BB962C8B-B14F-4D97-AF65-F5344CB8AC3E}">
        <p14:creationId xmlns:p14="http://schemas.microsoft.com/office/powerpoint/2010/main" val="3950060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389" y="372488"/>
            <a:ext cx="5294811" cy="1293028"/>
          </a:xfrm>
        </p:spPr>
        <p:txBody>
          <a:bodyPr/>
          <a:lstStyle/>
          <a:p>
            <a:pPr algn="ctr"/>
            <a:r>
              <a:rPr lang="en-US" b="1" dirty="0" smtClean="0"/>
              <a:t>Roadmap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Resources for all Senior Center Members</a:t>
            </a:r>
          </a:p>
          <a:p>
            <a:endParaRPr lang="en-US" sz="2800" dirty="0"/>
          </a:p>
          <a:p>
            <a:r>
              <a:rPr lang="en-US" sz="2800" dirty="0" smtClean="0"/>
              <a:t>Additional Resources for Senior Surfer Members</a:t>
            </a:r>
          </a:p>
          <a:p>
            <a:endParaRPr lang="en-US" sz="2800" dirty="0" smtClean="0"/>
          </a:p>
          <a:p>
            <a:r>
              <a:rPr lang="en-US" sz="2800" dirty="0" smtClean="0"/>
              <a:t>A Tour of our Lab &amp; Website</a:t>
            </a:r>
          </a:p>
        </p:txBody>
      </p:sp>
    </p:spTree>
    <p:extLst>
      <p:ext uri="{BB962C8B-B14F-4D97-AF65-F5344CB8AC3E}">
        <p14:creationId xmlns:p14="http://schemas.microsoft.com/office/powerpoint/2010/main" val="29037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Loaner “Try-B-4-U-Buy” Devices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157" y="2057401"/>
            <a:ext cx="10515600" cy="471147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800" dirty="0" smtClean="0"/>
              <a:t>A variety of mobile devices are available to borrow, for ex:</a:t>
            </a:r>
          </a:p>
          <a:p>
            <a:pPr marL="800100" lvl="1" indent="0">
              <a:buNone/>
            </a:pPr>
            <a:r>
              <a:rPr lang="en-US" sz="2800" dirty="0" err="1" smtClean="0"/>
              <a:t>ChromeBook</a:t>
            </a:r>
            <a:r>
              <a:rPr lang="en-US" sz="2800" dirty="0" smtClean="0"/>
              <a:t>, Samsung C12, Apple iPad with Retina display (Gen 4), Windows 8 2-in-1 Tablet/Laptop, Asus T100ta-c1-gr(s), Nexus 9 Tablet, HTC Nexus 9, Nook </a:t>
            </a:r>
            <a:r>
              <a:rPr lang="en-US" sz="2800" dirty="0" err="1" smtClean="0"/>
              <a:t>eReader</a:t>
            </a:r>
            <a:r>
              <a:rPr lang="en-US" sz="2800" dirty="0" smtClean="0"/>
              <a:t>, Barnes &amp; Noble Nook Model BNRZ100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2800" dirty="0" smtClean="0"/>
              <a:t>Normal loan is one week. 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2800" dirty="0" smtClean="0"/>
              <a:t>To Reserve:</a:t>
            </a:r>
          </a:p>
          <a:p>
            <a:pPr marL="342900" lvl="0" indent="0">
              <a:buNone/>
            </a:pPr>
            <a:r>
              <a:rPr lang="en-US" sz="2800" dirty="0"/>
              <a:t>Email </a:t>
            </a:r>
            <a:r>
              <a:rPr lang="en-US" sz="2800" dirty="0" err="1" smtClean="0">
                <a:hlinkClick r:id="rId3"/>
              </a:rPr>
              <a:t>nscsurfers@gmail.com</a:t>
            </a:r>
            <a:r>
              <a:rPr lang="en-US" sz="2800" dirty="0" smtClean="0"/>
              <a:t> </a:t>
            </a:r>
            <a:r>
              <a:rPr lang="en-US" sz="2800" b="1" dirty="0" smtClean="0"/>
              <a:t>OR </a:t>
            </a:r>
            <a:r>
              <a:rPr lang="en-US" sz="2800" dirty="0" smtClean="0"/>
              <a:t>Fill </a:t>
            </a:r>
            <a:r>
              <a:rPr lang="en-US" sz="2800" dirty="0"/>
              <a:t>in contact form on </a:t>
            </a:r>
            <a:r>
              <a:rPr lang="en-US" sz="2800" dirty="0" smtClean="0"/>
              <a:t>the support </a:t>
            </a:r>
            <a:r>
              <a:rPr lang="en-US" sz="2800" dirty="0"/>
              <a:t>tab of </a:t>
            </a:r>
            <a:r>
              <a:rPr lang="en-US" sz="2800" dirty="0" smtClean="0"/>
              <a:t>our webpage </a:t>
            </a:r>
            <a:r>
              <a:rPr lang="en-US" sz="2800" b="1" dirty="0" smtClean="0"/>
              <a:t>OR </a:t>
            </a:r>
            <a:r>
              <a:rPr lang="en-US" sz="2800" dirty="0" smtClean="0"/>
              <a:t>Ask Bob on a Monday or Thursday afternoon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6064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4932" y="764373"/>
            <a:ext cx="8610600" cy="1293028"/>
          </a:xfrm>
        </p:spPr>
        <p:txBody>
          <a:bodyPr/>
          <a:lstStyle/>
          <a:p>
            <a:r>
              <a:rPr lang="en-US" b="1" dirty="0" smtClean="0"/>
              <a:t>Software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546" y="2057401"/>
            <a:ext cx="9954986" cy="44265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Internet Browsers </a:t>
            </a:r>
            <a:r>
              <a:rPr lang="en-US" sz="2800" dirty="0"/>
              <a:t>(Edge, Chrome, Firefox)</a:t>
            </a:r>
          </a:p>
          <a:p>
            <a:r>
              <a:rPr lang="en-US" sz="2800" dirty="0" smtClean="0"/>
              <a:t>Microsoft </a:t>
            </a:r>
            <a:r>
              <a:rPr lang="en-US" sz="2800" dirty="0"/>
              <a:t>Office </a:t>
            </a:r>
            <a:r>
              <a:rPr lang="en-US" sz="2800" dirty="0" smtClean="0"/>
              <a:t>Programs (Word, Excel, </a:t>
            </a:r>
            <a:r>
              <a:rPr lang="en-US" sz="2800" dirty="0" err="1" smtClean="0"/>
              <a:t>Powerpoint</a:t>
            </a:r>
            <a:r>
              <a:rPr lang="en-US" sz="2800" dirty="0" smtClean="0"/>
              <a:t>)</a:t>
            </a:r>
            <a:endParaRPr lang="en-US" sz="2800" dirty="0"/>
          </a:p>
          <a:p>
            <a:r>
              <a:rPr lang="en-US" sz="2800" dirty="0"/>
              <a:t>Photoshop </a:t>
            </a:r>
            <a:r>
              <a:rPr lang="en-US" sz="2800" dirty="0" smtClean="0"/>
              <a:t>Elements (Photo &amp; Video Editing)</a:t>
            </a:r>
            <a:endParaRPr lang="en-US" sz="2800" dirty="0"/>
          </a:p>
          <a:p>
            <a:r>
              <a:rPr lang="en-US" sz="2800" dirty="0" err="1"/>
              <a:t>ProShow</a:t>
            </a:r>
            <a:r>
              <a:rPr lang="en-US" sz="2800" dirty="0"/>
              <a:t> </a:t>
            </a:r>
            <a:r>
              <a:rPr lang="en-US" sz="2800" dirty="0" smtClean="0"/>
              <a:t>Gold (Presentation software)</a:t>
            </a:r>
            <a:endParaRPr lang="en-US" sz="2800" dirty="0"/>
          </a:p>
          <a:p>
            <a:r>
              <a:rPr lang="en-US" sz="2800" dirty="0" smtClean="0"/>
              <a:t>Free access to </a:t>
            </a:r>
            <a:r>
              <a:rPr lang="en-US" sz="2800" u="sng" dirty="0" err="1" smtClean="0"/>
              <a:t>Ancestry.com</a:t>
            </a:r>
            <a:endParaRPr lang="en-US" sz="2800" u="sng" dirty="0" smtClean="0"/>
          </a:p>
          <a:p>
            <a:pPr>
              <a:lnSpc>
                <a:spcPct val="100000"/>
              </a:lnSpc>
            </a:pPr>
            <a:r>
              <a:rPr lang="en-US" sz="2800" dirty="0" smtClean="0"/>
              <a:t>Free software to try, like iTunes, VLC, Picasa, </a:t>
            </a:r>
            <a:r>
              <a:rPr lang="en-US" sz="2800" dirty="0" err="1" smtClean="0"/>
              <a:t>IrfanView</a:t>
            </a:r>
            <a:r>
              <a:rPr lang="en-US" sz="2800" dirty="0" smtClean="0"/>
              <a:t>, LibreOffice, </a:t>
            </a:r>
            <a:r>
              <a:rPr lang="en-US" sz="2800" dirty="0" err="1" smtClean="0"/>
              <a:t>DVDStyler</a:t>
            </a:r>
            <a:r>
              <a:rPr lang="en-US" sz="2800" dirty="0" smtClean="0"/>
              <a:t>, PDF Creator, Malwarebytes, </a:t>
            </a:r>
            <a:r>
              <a:rPr lang="en-US" sz="2800" dirty="0" err="1" smtClean="0"/>
              <a:t>CDBurnerXP</a:t>
            </a:r>
            <a:r>
              <a:rPr lang="en-US" sz="2800" dirty="0" smtClean="0"/>
              <a:t>, Nero, Power2Go, 7-Zip, </a:t>
            </a:r>
            <a:r>
              <a:rPr lang="en-US" sz="2800" dirty="0" err="1" smtClean="0"/>
              <a:t>Ccleaner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864500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7854" y="397659"/>
            <a:ext cx="6393874" cy="1293028"/>
          </a:xfrm>
        </p:spPr>
        <p:txBody>
          <a:bodyPr/>
          <a:lstStyle/>
          <a:p>
            <a:pPr algn="ctr"/>
            <a:r>
              <a:rPr lang="en-US" b="1" dirty="0" smtClean="0"/>
              <a:t>Using the Lab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727" y="1441305"/>
            <a:ext cx="11353800" cy="487636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800" dirty="0" smtClean="0"/>
              <a:t>Please DO</a:t>
            </a:r>
            <a:endParaRPr lang="en-US" sz="2800" dirty="0"/>
          </a:p>
          <a:p>
            <a:pPr lvl="0"/>
            <a:r>
              <a:rPr lang="en-US" sz="2800" dirty="0" smtClean="0"/>
              <a:t>Report </a:t>
            </a:r>
            <a:r>
              <a:rPr lang="en-US" sz="2800" dirty="0"/>
              <a:t>any problems/issues to the monitor or instructor</a:t>
            </a:r>
          </a:p>
          <a:p>
            <a:pPr lvl="0"/>
            <a:r>
              <a:rPr lang="en-US" sz="2800" dirty="0"/>
              <a:t>Remember to log out of your e-mail account before you leave</a:t>
            </a:r>
          </a:p>
          <a:p>
            <a:pPr lvl="0"/>
            <a:r>
              <a:rPr lang="en-US" sz="2800" dirty="0" smtClean="0"/>
              <a:t>Bring </a:t>
            </a:r>
            <a:r>
              <a:rPr lang="en-US" sz="2800" dirty="0"/>
              <a:t>your own flash drive, CD/DVD, or headphones according to your goal in the lab </a:t>
            </a:r>
            <a:endParaRPr lang="en-US" sz="2800" dirty="0" smtClean="0"/>
          </a:p>
          <a:p>
            <a:pPr marL="0" lvl="0" indent="0">
              <a:buNone/>
            </a:pPr>
            <a:r>
              <a:rPr lang="en-US" sz="2800" dirty="0"/>
              <a:t>Please DON’T</a:t>
            </a:r>
          </a:p>
          <a:p>
            <a:r>
              <a:rPr lang="en-US" sz="2800" dirty="0"/>
              <a:t>Eat or drink around computers</a:t>
            </a:r>
          </a:p>
          <a:p>
            <a:r>
              <a:rPr lang="en-US" sz="2800" dirty="0"/>
              <a:t>Change settings on your computer or try to download programs without first checking with the lab monitor</a:t>
            </a:r>
          </a:p>
          <a:p>
            <a:r>
              <a:rPr lang="en-US" sz="2800" dirty="0"/>
              <a:t>Leave your personal files on our computers (save them on your flash drive or move them there before you leave)</a:t>
            </a:r>
          </a:p>
          <a:p>
            <a:pPr lvl="0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110267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7564" y="722809"/>
            <a:ext cx="9864436" cy="1293028"/>
          </a:xfrm>
        </p:spPr>
        <p:txBody>
          <a:bodyPr/>
          <a:lstStyle/>
          <a:p>
            <a:pPr algn="ctr"/>
            <a:r>
              <a:rPr lang="en-US" b="1" dirty="0" smtClean="0"/>
              <a:t>Using Your Own Laptop or Tablet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202873"/>
            <a:ext cx="10951029" cy="397409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table is available in the center of the lab with power strips and Ethernet cables</a:t>
            </a:r>
          </a:p>
          <a:p>
            <a:endParaRPr lang="en-US" sz="2800" dirty="0" smtClean="0"/>
          </a:p>
          <a:p>
            <a:r>
              <a:rPr lang="en-US" sz="2800" dirty="0" smtClean="0"/>
              <a:t>To connect to the Internet, you can </a:t>
            </a:r>
          </a:p>
          <a:p>
            <a:pPr lvl="1"/>
            <a:r>
              <a:rPr lang="en-US" sz="2800" dirty="0" smtClean="0"/>
              <a:t>Plug in an Ethernet cable (looks like a large phone jack) OR</a:t>
            </a:r>
          </a:p>
          <a:p>
            <a:pPr lvl="1"/>
            <a:r>
              <a:rPr lang="en-US" sz="2800" dirty="0" smtClean="0"/>
              <a:t>Connect to our wireless network (NSC-</a:t>
            </a:r>
            <a:r>
              <a:rPr lang="en-US" sz="2800" dirty="0" err="1" smtClean="0"/>
              <a:t>WiFi</a:t>
            </a:r>
            <a:r>
              <a:rPr lang="en-US" sz="2800" dirty="0" smtClean="0"/>
              <a:t>)</a:t>
            </a:r>
          </a:p>
          <a:p>
            <a:pPr marL="457200" lvl="1" indent="0">
              <a:buNone/>
            </a:pPr>
            <a:r>
              <a:rPr lang="en-US" sz="2800" dirty="0" smtClean="0"/>
              <a:t>   Password: NSC-wifi2014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9150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Booting Lab Computers to Windows 7 or 10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623" y="2058372"/>
            <a:ext cx="10862578" cy="42892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By </a:t>
            </a:r>
            <a:r>
              <a:rPr lang="en-US" sz="2800" u="sng" dirty="0" smtClean="0"/>
              <a:t>default</a:t>
            </a:r>
            <a:r>
              <a:rPr lang="en-US" sz="2800" dirty="0" smtClean="0"/>
              <a:t> (if you do nothing), computers will boot to </a:t>
            </a:r>
            <a:r>
              <a:rPr lang="en-US" sz="2800" u="sng" dirty="0" smtClean="0"/>
              <a:t>Windows 10</a:t>
            </a:r>
          </a:p>
          <a:p>
            <a:pPr marL="0" indent="0">
              <a:buNone/>
            </a:pPr>
            <a:r>
              <a:rPr lang="en-US" sz="2800" dirty="0" smtClean="0"/>
              <a:t>To use </a:t>
            </a:r>
            <a:r>
              <a:rPr lang="en-US" sz="2800" u="sng" dirty="0" smtClean="0"/>
              <a:t>Windows 7</a:t>
            </a:r>
            <a:r>
              <a:rPr lang="en-US" sz="2800" dirty="0" smtClean="0"/>
              <a:t>, as the computer starts,</a:t>
            </a:r>
          </a:p>
          <a:p>
            <a:r>
              <a:rPr lang="en-US" sz="2800" dirty="0" smtClean="0"/>
              <a:t>If you see </a:t>
            </a:r>
            <a:r>
              <a:rPr lang="en-US" sz="2800" u="sng" dirty="0" smtClean="0"/>
              <a:t>text</a:t>
            </a:r>
            <a:r>
              <a:rPr lang="en-US" sz="2800" dirty="0" smtClean="0"/>
              <a:t>, use the </a:t>
            </a:r>
            <a:r>
              <a:rPr lang="en-US" sz="2800" u="sng" dirty="0" smtClean="0"/>
              <a:t>down arrow key </a:t>
            </a:r>
            <a:r>
              <a:rPr lang="en-US" sz="2800" dirty="0" smtClean="0"/>
              <a:t>on the keyboard to highlight Windows 7, then press the ENTER key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If you see </a:t>
            </a:r>
            <a:r>
              <a:rPr lang="en-US" sz="2800" u="sng" dirty="0"/>
              <a:t>b</a:t>
            </a:r>
            <a:r>
              <a:rPr lang="en-US" sz="2800" u="sng" dirty="0" smtClean="0"/>
              <a:t>oxes</a:t>
            </a:r>
            <a:r>
              <a:rPr lang="en-US" sz="2800" dirty="0" smtClean="0"/>
              <a:t>, tap Windows 7 on the screen                                 – or point the cursor at Windows 7 and click the                                 left mouse button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6" b="30786"/>
          <a:stretch/>
        </p:blipFill>
        <p:spPr>
          <a:xfrm>
            <a:off x="1089101" y="4302020"/>
            <a:ext cx="6398105" cy="1092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7939" r="24241" b="8134"/>
          <a:stretch/>
        </p:blipFill>
        <p:spPr>
          <a:xfrm>
            <a:off x="9231908" y="4309533"/>
            <a:ext cx="2737310" cy="218984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89101" y="4800601"/>
            <a:ext cx="5823280" cy="594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838316" y="5405642"/>
            <a:ext cx="3207214" cy="12561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78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Logging in to Lab Computers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057401"/>
            <a:ext cx="11069782" cy="41195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Windows 10, when you see the first screen (the “lock screen”), press any key to open the Log-in Screen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3" y="3143250"/>
            <a:ext cx="5165557" cy="2905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36" y="3143250"/>
            <a:ext cx="5165558" cy="2905626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6200000">
            <a:off x="5976323" y="4080510"/>
            <a:ext cx="540861" cy="9784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16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418" y="2572140"/>
            <a:ext cx="6942222" cy="2203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SELECT THE SENIOR SURFER ACCOUNT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If </a:t>
            </a:r>
            <a:r>
              <a:rPr lang="en-US" sz="2800" u="sng" dirty="0" smtClean="0"/>
              <a:t>Senior Surfer</a:t>
            </a:r>
            <a:r>
              <a:rPr lang="en-US" sz="2800" dirty="0" smtClean="0"/>
              <a:t> is not selected, click or tap on that icon</a:t>
            </a:r>
          </a:p>
          <a:p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6" r="25040" b="9268"/>
          <a:stretch/>
        </p:blipFill>
        <p:spPr>
          <a:xfrm>
            <a:off x="8277725" y="1690688"/>
            <a:ext cx="3545306" cy="3966776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3887837">
            <a:off x="11101884" y="3897142"/>
            <a:ext cx="390668" cy="9784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76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494" y="2223655"/>
            <a:ext cx="6684651" cy="39533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ENTER THE SENIOR SURFER PASSWORD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Click in the box marked password</a:t>
            </a:r>
          </a:p>
          <a:p>
            <a:r>
              <a:rPr lang="en-US" sz="2800" dirty="0" smtClean="0"/>
              <a:t>Type the word </a:t>
            </a:r>
            <a:r>
              <a:rPr lang="en-US" sz="2800" u="sng" dirty="0" smtClean="0"/>
              <a:t>senior</a:t>
            </a:r>
            <a:endParaRPr lang="en-US" sz="2800" dirty="0" smtClean="0"/>
          </a:p>
          <a:p>
            <a:r>
              <a:rPr lang="en-US" sz="2800" dirty="0" smtClean="0"/>
              <a:t>Press the ENTER key on the keyboard OR click (or tap) on the arrow next to the password box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4" r="24402"/>
          <a:stretch/>
        </p:blipFill>
        <p:spPr>
          <a:xfrm>
            <a:off x="7745138" y="2057401"/>
            <a:ext cx="4029768" cy="4119562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7506657">
            <a:off x="7441247" y="4767514"/>
            <a:ext cx="607781" cy="106626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28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09667"/>
            <a:ext cx="10972800" cy="1143000"/>
          </a:xfrm>
        </p:spPr>
        <p:txBody>
          <a:bodyPr/>
          <a:lstStyle/>
          <a:p>
            <a:r>
              <a:rPr lang="en-US" b="1" dirty="0" smtClean="0"/>
              <a:t>Our Website: </a:t>
            </a:r>
            <a:r>
              <a:rPr lang="en-US" b="1" u="sng" cap="none" dirty="0" err="1" smtClean="0"/>
              <a:t>nscsurfers.org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117" y="1435178"/>
            <a:ext cx="8657765" cy="50749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52972" y="1216221"/>
            <a:ext cx="1517931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75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8316" y="812891"/>
            <a:ext cx="8139545" cy="1293028"/>
          </a:xfrm>
        </p:spPr>
        <p:txBody>
          <a:bodyPr/>
          <a:lstStyle/>
          <a:p>
            <a:r>
              <a:rPr lang="en-US" b="1" dirty="0" smtClean="0"/>
              <a:t>Home Page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30301" y="4320382"/>
            <a:ext cx="10951029" cy="207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Links to recent postings, programs, special interest group activities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711" y="2274492"/>
            <a:ext cx="7651494" cy="42113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405815" y="2611638"/>
            <a:ext cx="3207214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92781" y="4063729"/>
            <a:ext cx="3642852" cy="24521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6200000">
            <a:off x="9670347" y="2580561"/>
            <a:ext cx="722269" cy="97655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8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7581" y="463927"/>
            <a:ext cx="6940731" cy="1293028"/>
          </a:xfrm>
        </p:spPr>
        <p:txBody>
          <a:bodyPr>
            <a:normAutofit/>
          </a:bodyPr>
          <a:lstStyle/>
          <a:p>
            <a:r>
              <a:rPr lang="en-US" b="1" dirty="0" smtClean="0"/>
              <a:t>Resources for All Senior Center Members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2014291"/>
            <a:ext cx="11026140" cy="4579484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Open Computer Lab Hours</a:t>
            </a:r>
          </a:p>
          <a:p>
            <a:pPr marL="293688" indent="0">
              <a:buNone/>
              <a:tabLst>
                <a:tab pos="407988" algn="l"/>
              </a:tabLst>
            </a:pPr>
            <a:r>
              <a:rPr lang="en-US" sz="2800" dirty="0" smtClean="0"/>
              <a:t>Mondays 11:30 – 1</a:t>
            </a:r>
          </a:p>
          <a:p>
            <a:pPr marL="293688" indent="0">
              <a:buNone/>
              <a:tabLst>
                <a:tab pos="407988" algn="l"/>
              </a:tabLst>
            </a:pPr>
            <a:r>
              <a:rPr lang="en-US" sz="2800" dirty="0" smtClean="0"/>
              <a:t>Tuesdays 10 – 12</a:t>
            </a:r>
          </a:p>
          <a:p>
            <a:pPr marL="293688" indent="0">
              <a:buNone/>
              <a:tabLst>
                <a:tab pos="407988" algn="l"/>
              </a:tabLst>
            </a:pPr>
            <a:r>
              <a:rPr lang="en-US" sz="2800" dirty="0" smtClean="0"/>
              <a:t>Wednesdays 12:30 – 2</a:t>
            </a:r>
          </a:p>
          <a:p>
            <a:pPr marL="293688" indent="0">
              <a:buNone/>
              <a:tabLst>
                <a:tab pos="407988" algn="l"/>
              </a:tabLst>
            </a:pPr>
            <a:endParaRPr lang="en-US" sz="2800" dirty="0" smtClean="0"/>
          </a:p>
          <a:p>
            <a:r>
              <a:rPr lang="en-US" sz="2800" b="1" dirty="0" smtClean="0"/>
              <a:t>Weekly Technology Presentations</a:t>
            </a:r>
          </a:p>
          <a:p>
            <a:pPr marL="293688" indent="0">
              <a:buNone/>
            </a:pPr>
            <a:r>
              <a:rPr lang="en-US" sz="2800" dirty="0" smtClean="0"/>
              <a:t>Thursdays 1 – 2:30 in classroom across the hall from the lab </a:t>
            </a:r>
          </a:p>
          <a:p>
            <a:pPr marL="293688" indent="0">
              <a:buNone/>
            </a:pPr>
            <a:r>
              <a:rPr lang="en-US" sz="2800" dirty="0" smtClean="0"/>
              <a:t>Topics are listed in the NSC Newsletter (but may change)</a:t>
            </a:r>
          </a:p>
          <a:p>
            <a:pPr marL="293688" indent="0">
              <a:buNone/>
            </a:pPr>
            <a:r>
              <a:rPr lang="en-US" sz="2800" dirty="0" smtClean="0"/>
              <a:t>Last Thursday of the month: Apple</a:t>
            </a:r>
          </a:p>
        </p:txBody>
      </p:sp>
    </p:spTree>
    <p:extLst>
      <p:ext uri="{BB962C8B-B14F-4D97-AF65-F5344CB8AC3E}">
        <p14:creationId xmlns:p14="http://schemas.microsoft.com/office/powerpoint/2010/main" val="280420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2990" y="498888"/>
            <a:ext cx="8324991" cy="1291508"/>
          </a:xfrm>
        </p:spPr>
        <p:txBody>
          <a:bodyPr>
            <a:normAutofit/>
          </a:bodyPr>
          <a:lstStyle/>
          <a:p>
            <a:r>
              <a:rPr lang="en-US" dirty="0" smtClean="0"/>
              <a:t>Thursday Presentation Blog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1"/>
            <a:ext cx="6350019" cy="4764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158" y="1936288"/>
            <a:ext cx="3487356" cy="480439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70069" y="1481975"/>
            <a:ext cx="1864776" cy="45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23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7055" y="801977"/>
            <a:ext cx="4675909" cy="1293028"/>
          </a:xfrm>
        </p:spPr>
        <p:txBody>
          <a:bodyPr/>
          <a:lstStyle/>
          <a:p>
            <a:r>
              <a:rPr lang="en-US" dirty="0" smtClean="0"/>
              <a:t>HOME TAB: About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30301" y="4320382"/>
            <a:ext cx="10951029" cy="207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725" y="1448491"/>
            <a:ext cx="5315849" cy="494880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86699" y="1360369"/>
            <a:ext cx="1517931" cy="1469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77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252" y="205582"/>
            <a:ext cx="6489722" cy="1143000"/>
          </a:xfrm>
        </p:spPr>
        <p:txBody>
          <a:bodyPr/>
          <a:lstStyle/>
          <a:p>
            <a:r>
              <a:rPr lang="en-US" b="1" dirty="0" smtClean="0"/>
              <a:t>CALENDAR TAB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3947652" cy="4525963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Click on the right arrowhead to see the next month</a:t>
            </a:r>
          </a:p>
          <a:p>
            <a:r>
              <a:rPr lang="en-US" sz="2800" dirty="0" smtClean="0"/>
              <a:t>Click on a calendar entry for more info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252" y="1348582"/>
            <a:ext cx="7211514" cy="5029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145305" y="2787445"/>
            <a:ext cx="577069" cy="3097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93074" y="3215148"/>
            <a:ext cx="1517931" cy="5456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3887837">
            <a:off x="10325828" y="2808656"/>
            <a:ext cx="390668" cy="9784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23" y="1348582"/>
            <a:ext cx="3752850" cy="6191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17851" y="1216567"/>
            <a:ext cx="2094059" cy="883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3887837">
            <a:off x="5764319" y="2222904"/>
            <a:ext cx="390668" cy="97840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6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40" y="469628"/>
            <a:ext cx="7612627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MEETINGS &amp; GALLERIES TABS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0" y="2183177"/>
            <a:ext cx="7079585" cy="3627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4121"/>
          <a:stretch/>
        </p:blipFill>
        <p:spPr>
          <a:xfrm>
            <a:off x="8487698" y="760205"/>
            <a:ext cx="2396612" cy="56767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487698" y="594520"/>
            <a:ext cx="1517931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30718" y="2183177"/>
            <a:ext cx="224920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90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8448" y="117688"/>
            <a:ext cx="3210232" cy="1143000"/>
          </a:xfrm>
        </p:spPr>
        <p:txBody>
          <a:bodyPr/>
          <a:lstStyle/>
          <a:p>
            <a:r>
              <a:rPr lang="en-US" b="1" dirty="0" smtClean="0"/>
              <a:t>BLOG TAB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549" y="1517073"/>
            <a:ext cx="5681899" cy="501397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511878" y="1406161"/>
            <a:ext cx="1415633" cy="586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48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548284" y="274638"/>
            <a:ext cx="5034116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APPLE TAB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46138"/>
            <a:ext cx="5743575" cy="436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5" y="1860552"/>
            <a:ext cx="5629275" cy="444817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333847" y="1747684"/>
            <a:ext cx="1517931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970351" y="682624"/>
            <a:ext cx="1117844" cy="6207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0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658" y="398206"/>
            <a:ext cx="6523703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SUPPORT TAB: Contact Us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82" y="563998"/>
            <a:ext cx="4212201" cy="584307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58753" y="398206"/>
            <a:ext cx="1060732" cy="6489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86" y="3171768"/>
            <a:ext cx="80295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09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7374"/>
            <a:ext cx="10972800" cy="1143000"/>
          </a:xfrm>
        </p:spPr>
        <p:txBody>
          <a:bodyPr/>
          <a:lstStyle/>
          <a:p>
            <a:r>
              <a:rPr lang="en-US" b="1" dirty="0" smtClean="0"/>
              <a:t>SUPPORT TAB: Help for Beginners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49" y="1417638"/>
            <a:ext cx="6776732" cy="524790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956467" y="1337611"/>
            <a:ext cx="1137507" cy="699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85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1109" y="733982"/>
            <a:ext cx="7370618" cy="1293028"/>
          </a:xfrm>
        </p:spPr>
        <p:txBody>
          <a:bodyPr>
            <a:normAutofit/>
          </a:bodyPr>
          <a:lstStyle/>
          <a:p>
            <a:r>
              <a:rPr lang="en-US" b="1" dirty="0" smtClean="0"/>
              <a:t>SUPPORT TAB: Frequently Asked Questions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512" y="1695172"/>
            <a:ext cx="5495923" cy="497554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74804" y="2027010"/>
            <a:ext cx="75405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27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YOUR QUESTIONS? COMMENTS?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6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7611" y="1410887"/>
            <a:ext cx="10734898" cy="5032375"/>
          </a:xfrm>
        </p:spPr>
        <p:txBody>
          <a:bodyPr>
            <a:noAutofit/>
          </a:bodyPr>
          <a:lstStyle/>
          <a:p>
            <a:r>
              <a:rPr lang="en-US" sz="2800" b="1" dirty="0"/>
              <a:t>2 Public Computers in the Center </a:t>
            </a:r>
            <a:r>
              <a:rPr lang="en-US" sz="2800" b="1" dirty="0" smtClean="0"/>
              <a:t>Library</a:t>
            </a:r>
          </a:p>
          <a:p>
            <a:endParaRPr lang="en-US" sz="2800" b="1" dirty="0"/>
          </a:p>
          <a:p>
            <a:r>
              <a:rPr lang="en-US" sz="2800" b="1" dirty="0" err="1"/>
              <a:t>Wifi</a:t>
            </a:r>
            <a:r>
              <a:rPr lang="en-US" sz="2800" b="1" dirty="0"/>
              <a:t> Internet </a:t>
            </a:r>
            <a:r>
              <a:rPr lang="en-US" sz="2800" b="1" dirty="0" smtClean="0"/>
              <a:t>connections </a:t>
            </a:r>
            <a:r>
              <a:rPr lang="en-US" sz="2800" b="1" dirty="0"/>
              <a:t>for your personal laptops or tablets</a:t>
            </a:r>
            <a:r>
              <a:rPr lang="en-US" sz="2800" dirty="0"/>
              <a:t> (ask for the password at the main desk</a:t>
            </a:r>
            <a:r>
              <a:rPr lang="en-US" sz="2800" dirty="0" smtClean="0"/>
              <a:t>)</a:t>
            </a:r>
          </a:p>
          <a:p>
            <a:endParaRPr lang="en-US" sz="2800" dirty="0"/>
          </a:p>
          <a:p>
            <a:r>
              <a:rPr lang="en-US" sz="2800" b="1" dirty="0" smtClean="0"/>
              <a:t>Website</a:t>
            </a:r>
          </a:p>
          <a:p>
            <a:endParaRPr lang="en-US" sz="2800" b="1" dirty="0"/>
          </a:p>
          <a:p>
            <a:r>
              <a:rPr lang="en-US" sz="2800" b="1" dirty="0" smtClean="0"/>
              <a:t>Veteran’s Gallery</a:t>
            </a:r>
          </a:p>
          <a:p>
            <a:endParaRPr lang="en-US" sz="2800" b="1" dirty="0"/>
          </a:p>
          <a:p>
            <a:r>
              <a:rPr lang="en-US" sz="2800" b="1" dirty="0"/>
              <a:t>Free Class: Surfers Club Orientation (several times a year)</a:t>
            </a:r>
          </a:p>
          <a:p>
            <a:pPr marL="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5382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1"/>
            <a:ext cx="11228614" cy="452301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b="1" dirty="0"/>
              <a:t>Xerox </a:t>
            </a:r>
            <a:r>
              <a:rPr lang="en-US" sz="2800" b="1" dirty="0" err="1"/>
              <a:t>Phaser</a:t>
            </a:r>
            <a:r>
              <a:rPr lang="en-US" sz="2800" b="1" dirty="0"/>
              <a:t> </a:t>
            </a:r>
            <a:r>
              <a:rPr lang="en-US" sz="2800" b="1" dirty="0" smtClean="0"/>
              <a:t>8560: high </a:t>
            </a:r>
            <a:r>
              <a:rPr lang="en-US" sz="2800" b="1" dirty="0"/>
              <a:t>quality color </a:t>
            </a:r>
            <a:r>
              <a:rPr lang="en-US" sz="2800" b="1" dirty="0" smtClean="0"/>
              <a:t>printing</a:t>
            </a:r>
          </a:p>
          <a:p>
            <a:pPr marL="0" lvl="0" indent="0">
              <a:buNone/>
            </a:pPr>
            <a:endParaRPr lang="en-US" sz="2800" dirty="0"/>
          </a:p>
          <a:p>
            <a:pPr marL="0" lvl="0" indent="0">
              <a:buNone/>
            </a:pPr>
            <a:r>
              <a:rPr lang="en-US" sz="2800" dirty="0" smtClean="0"/>
              <a:t>20¢/page requested</a:t>
            </a:r>
          </a:p>
          <a:p>
            <a:pPr marL="0" indent="0">
              <a:buNone/>
            </a:pPr>
            <a:r>
              <a:rPr lang="en-US" sz="2800" b="1" dirty="0" smtClean="0"/>
              <a:t>PLEASE </a:t>
            </a:r>
            <a:r>
              <a:rPr lang="en-US" sz="2800" b="1" dirty="0"/>
              <a:t>ASK FOR HELP BEFORE USING</a:t>
            </a:r>
          </a:p>
          <a:p>
            <a:pPr marL="0" lvl="0" indent="0">
              <a:buNone/>
            </a:pPr>
            <a:r>
              <a:rPr lang="en-US" sz="2800" dirty="0"/>
              <a:t>F</a:t>
            </a:r>
            <a:r>
              <a:rPr lang="en-US" sz="2800" dirty="0" smtClean="0"/>
              <a:t>or </a:t>
            </a:r>
            <a:r>
              <a:rPr lang="en-US" sz="2800" u="sng" dirty="0" smtClean="0"/>
              <a:t>very</a:t>
            </a:r>
            <a:r>
              <a:rPr lang="en-US" sz="2800" dirty="0" smtClean="0"/>
              <a:t> limited use</a:t>
            </a:r>
          </a:p>
          <a:p>
            <a:pPr marL="0" lvl="0" indent="0">
              <a:buNone/>
            </a:pPr>
            <a:r>
              <a:rPr lang="en-US" sz="2800" dirty="0" smtClean="0"/>
              <a:t>Must be turned on &amp; allowed to warm up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2" r="9442"/>
          <a:stretch/>
        </p:blipFill>
        <p:spPr>
          <a:xfrm>
            <a:off x="8204364" y="3721429"/>
            <a:ext cx="3592286" cy="257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14" y="2312332"/>
            <a:ext cx="7157681" cy="40243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1990433"/>
            <a:ext cx="34562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Epson Artisan </a:t>
            </a:r>
            <a:r>
              <a:rPr lang="en-US" sz="2800" b="1" dirty="0" smtClean="0">
                <a:solidFill>
                  <a:prstClr val="white"/>
                </a:solidFill>
              </a:rPr>
              <a:t>50</a:t>
            </a:r>
          </a:p>
          <a:p>
            <a:r>
              <a:rPr lang="en-US" sz="2800" u="sng" dirty="0" smtClean="0">
                <a:solidFill>
                  <a:prstClr val="white"/>
                </a:solidFill>
              </a:rPr>
              <a:t>with CD/DVD </a:t>
            </a:r>
            <a:r>
              <a:rPr lang="en-US" sz="2800" u="sng" dirty="0">
                <a:solidFill>
                  <a:prstClr val="white"/>
                </a:solidFill>
              </a:rPr>
              <a:t>printing </a:t>
            </a:r>
            <a:r>
              <a:rPr lang="en-US" sz="2800" u="sng" dirty="0" smtClean="0">
                <a:solidFill>
                  <a:prstClr val="white"/>
                </a:solidFill>
              </a:rPr>
              <a:t>attachment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909" y="568430"/>
            <a:ext cx="6470469" cy="1293028"/>
          </a:xfrm>
        </p:spPr>
        <p:txBody>
          <a:bodyPr>
            <a:normAutofit/>
          </a:bodyPr>
          <a:lstStyle/>
          <a:p>
            <a:r>
              <a:rPr lang="en-US" b="1" dirty="0" smtClean="0"/>
              <a:t>Resources for Senior Surfers Club Members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6183"/>
            <a:ext cx="10515600" cy="44077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Membership: $5/year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One-on-one Help Sessions</a:t>
            </a:r>
          </a:p>
          <a:p>
            <a:pPr indent="0">
              <a:buNone/>
            </a:pPr>
            <a:r>
              <a:rPr lang="en-US" sz="2800" dirty="0" smtClean="0"/>
              <a:t>Mondays 1 – 4 </a:t>
            </a:r>
          </a:p>
          <a:p>
            <a:pPr indent="0">
              <a:buNone/>
            </a:pPr>
            <a:r>
              <a:rPr lang="en-US" sz="2800" dirty="0" smtClean="0"/>
              <a:t>(Thursdays 2:30 – 4)</a:t>
            </a:r>
          </a:p>
          <a:p>
            <a:pPr indent="0">
              <a:buNone/>
            </a:pPr>
            <a:endParaRPr lang="en-US" sz="2800" dirty="0" smtClean="0"/>
          </a:p>
          <a:p>
            <a:r>
              <a:rPr lang="en-US" sz="2800" b="1" dirty="0" smtClean="0"/>
              <a:t>President’s Weekly e-mail Newsletter</a:t>
            </a:r>
          </a:p>
          <a:p>
            <a:pPr indent="11430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2800" dirty="0" smtClean="0"/>
              <a:t>Upcoming events, volunteer opportunities, board info</a:t>
            </a:r>
          </a:p>
        </p:txBody>
      </p:sp>
    </p:spTree>
    <p:extLst>
      <p:ext uri="{BB962C8B-B14F-4D97-AF65-F5344CB8AC3E}">
        <p14:creationId xmlns:p14="http://schemas.microsoft.com/office/powerpoint/2010/main" val="3781455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545" y="1766454"/>
            <a:ext cx="11291455" cy="4524438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800" b="1" dirty="0"/>
              <a:t>e-mail Notifications of Upcoming Events &amp; </a:t>
            </a:r>
            <a:r>
              <a:rPr lang="en-US" sz="2800" b="1" dirty="0" smtClean="0"/>
              <a:t>Classes</a:t>
            </a:r>
            <a:endParaRPr lang="en-US" sz="2800" dirty="0" smtClean="0"/>
          </a:p>
          <a:p>
            <a:pPr marL="342900" lvl="0" indent="65088">
              <a:lnSpc>
                <a:spcPct val="100000"/>
              </a:lnSpc>
              <a:spcBef>
                <a:spcPct val="20000"/>
              </a:spcBef>
              <a:buNone/>
            </a:pPr>
            <a:endParaRPr lang="en-US" sz="2800" b="1" dirty="0"/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800" b="1" dirty="0" smtClean="0"/>
              <a:t>Special-Interest Groups</a:t>
            </a:r>
          </a:p>
          <a:p>
            <a:pPr marL="800100" indent="-65088">
              <a:lnSpc>
                <a:spcPct val="100000"/>
              </a:lnSpc>
              <a:spcBef>
                <a:spcPct val="20000"/>
              </a:spcBef>
              <a:buNone/>
              <a:tabLst>
                <a:tab pos="228600" algn="l"/>
              </a:tabLst>
            </a:pPr>
            <a:r>
              <a:rPr lang="en-US" sz="2800" b="1" dirty="0" smtClean="0"/>
              <a:t>Genealogy</a:t>
            </a:r>
          </a:p>
          <a:p>
            <a:pPr marL="1322388" indent="-65088" defTabSz="1208088">
              <a:lnSpc>
                <a:spcPct val="100000"/>
              </a:lnSpc>
              <a:spcBef>
                <a:spcPct val="20000"/>
              </a:spcBef>
              <a:buNone/>
              <a:tabLst>
                <a:tab pos="228600" algn="l"/>
                <a:tab pos="914400" algn="l"/>
              </a:tabLst>
            </a:pPr>
            <a:r>
              <a:rPr lang="en-US" sz="2400" dirty="0" smtClean="0"/>
              <a:t>Lab Research (1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Wednesday at 10 am)</a:t>
            </a:r>
          </a:p>
          <a:p>
            <a:pPr marL="1322388" indent="-65088" defTabSz="1208088">
              <a:lnSpc>
                <a:spcPct val="100000"/>
              </a:lnSpc>
              <a:spcBef>
                <a:spcPct val="20000"/>
              </a:spcBef>
              <a:buNone/>
              <a:tabLst>
                <a:tab pos="228600" algn="l"/>
                <a:tab pos="914400" algn="l"/>
              </a:tabLst>
            </a:pPr>
            <a:r>
              <a:rPr lang="en-US" sz="2400" dirty="0" smtClean="0"/>
              <a:t>Discussion Group (4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Wednesday 10 am)</a:t>
            </a:r>
          </a:p>
          <a:p>
            <a:pPr marL="800100" indent="-65088">
              <a:lnSpc>
                <a:spcPct val="100000"/>
              </a:lnSpc>
              <a:spcBef>
                <a:spcPct val="20000"/>
              </a:spcBef>
              <a:buNone/>
              <a:tabLst>
                <a:tab pos="228600" algn="l"/>
              </a:tabLst>
            </a:pPr>
            <a:r>
              <a:rPr lang="en-US" sz="2800" b="1" dirty="0" smtClean="0"/>
              <a:t>Apple Users Group</a:t>
            </a:r>
          </a:p>
          <a:p>
            <a:pPr marL="1257300" indent="-65088">
              <a:lnSpc>
                <a:spcPct val="100000"/>
              </a:lnSpc>
              <a:spcBef>
                <a:spcPct val="20000"/>
              </a:spcBef>
              <a:buNone/>
              <a:tabLst>
                <a:tab pos="228600" algn="l"/>
              </a:tabLst>
            </a:pPr>
            <a:r>
              <a:rPr lang="en-US" sz="2400" dirty="0" smtClean="0"/>
              <a:t>Last Thursday of the month, 1 – 2:30</a:t>
            </a:r>
          </a:p>
          <a:p>
            <a:pPr marL="800100" indent="-65088">
              <a:lnSpc>
                <a:spcPct val="100000"/>
              </a:lnSpc>
              <a:spcBef>
                <a:spcPct val="20000"/>
              </a:spcBef>
              <a:buNone/>
              <a:tabLst>
                <a:tab pos="228600" algn="l"/>
              </a:tabLst>
            </a:pPr>
            <a:r>
              <a:rPr lang="en-US" sz="2800" b="1" dirty="0" smtClean="0"/>
              <a:t>Photography (TBA)</a:t>
            </a:r>
          </a:p>
        </p:txBody>
      </p:sp>
    </p:spTree>
    <p:extLst>
      <p:ext uri="{BB962C8B-B14F-4D97-AF65-F5344CB8AC3E}">
        <p14:creationId xmlns:p14="http://schemas.microsoft.com/office/powerpoint/2010/main" val="1674924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2388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157" y="2223654"/>
            <a:ext cx="10515600" cy="4545219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800" b="1" dirty="0" smtClean="0"/>
              <a:t>Pot-luck Socials twice a year in the Fall &amp; Spring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en-US" sz="2800" b="1" dirty="0" smtClean="0"/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US" sz="2800" b="1" dirty="0" smtClean="0"/>
              <a:t>Volunteer Opportunities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endParaRPr lang="en-US" sz="2800" b="1" dirty="0"/>
          </a:p>
          <a:p>
            <a:pPr>
              <a:tabLst>
                <a:tab pos="65088" algn="l"/>
              </a:tabLst>
            </a:pPr>
            <a:r>
              <a:rPr lang="en-US" sz="2800" b="1" dirty="0" smtClean="0"/>
              <a:t> Free Beginner’s </a:t>
            </a:r>
            <a:r>
              <a:rPr lang="en-US" sz="2800" b="1" dirty="0"/>
              <a:t>Class (once a month)</a:t>
            </a:r>
          </a:p>
          <a:p>
            <a:pPr marL="339725" indent="0">
              <a:buNone/>
              <a:tabLst>
                <a:tab pos="65088" algn="l"/>
              </a:tabLst>
            </a:pPr>
            <a:r>
              <a:rPr lang="en-US" sz="2800" dirty="0"/>
              <a:t>Basic computer operation, terminology &amp; navigation</a:t>
            </a:r>
          </a:p>
          <a:p>
            <a:pPr marL="339725" indent="0">
              <a:buNone/>
              <a:tabLst>
                <a:tab pos="65088" algn="l"/>
              </a:tabLst>
            </a:pPr>
            <a:r>
              <a:rPr lang="en-US" sz="2800" dirty="0"/>
              <a:t>One-on-one help based on personal needs &amp; </a:t>
            </a:r>
            <a:r>
              <a:rPr lang="en-US" sz="2800" dirty="0" smtClean="0"/>
              <a:t>interests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7555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417" y="1849583"/>
            <a:ext cx="11132127" cy="482393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Hands-on Classes </a:t>
            </a:r>
          </a:p>
          <a:p>
            <a:pPr marL="293688" indent="0">
              <a:buNone/>
            </a:pPr>
            <a:r>
              <a:rPr lang="en-US" sz="2800" b="1" dirty="0" smtClean="0"/>
              <a:t>notification &amp; registration by e-mail; $5 due on day of class</a:t>
            </a:r>
          </a:p>
          <a:p>
            <a:pPr marL="750888" indent="0">
              <a:buNone/>
              <a:tabLst>
                <a:tab pos="65088" algn="l"/>
              </a:tabLst>
            </a:pPr>
            <a:r>
              <a:rPr lang="en-US" sz="2800" dirty="0" smtClean="0"/>
              <a:t>Some </a:t>
            </a:r>
            <a:r>
              <a:rPr lang="en-US" sz="2800" dirty="0" smtClean="0"/>
              <a:t>recent</a:t>
            </a:r>
            <a:r>
              <a:rPr lang="en-US" sz="2800" dirty="0" smtClean="0"/>
              <a:t> </a:t>
            </a:r>
            <a:r>
              <a:rPr lang="en-US" sz="2800" dirty="0" smtClean="0"/>
              <a:t>classes:</a:t>
            </a:r>
          </a:p>
          <a:p>
            <a:pPr marL="750888" indent="0">
              <a:buNone/>
              <a:tabLst>
                <a:tab pos="65088" algn="l"/>
              </a:tabLst>
            </a:pPr>
            <a:r>
              <a:rPr lang="en-US" sz="2800" dirty="0" smtClean="0"/>
              <a:t>Microsoft Office Programs: Word, Excel, </a:t>
            </a:r>
            <a:r>
              <a:rPr lang="en-US" sz="2800" dirty="0" err="1" smtClean="0"/>
              <a:t>Powerpoint</a:t>
            </a:r>
            <a:endParaRPr lang="en-US" sz="2800" dirty="0" smtClean="0"/>
          </a:p>
          <a:p>
            <a:pPr marL="750888" indent="0">
              <a:buNone/>
              <a:tabLst>
                <a:tab pos="65088" algn="l"/>
              </a:tabLst>
            </a:pPr>
            <a:r>
              <a:rPr lang="en-US" sz="2800" dirty="0" smtClean="0"/>
              <a:t>Beginner’s Class: Intro to the Computer</a:t>
            </a:r>
          </a:p>
          <a:p>
            <a:pPr marL="750888" indent="0">
              <a:buNone/>
              <a:tabLst>
                <a:tab pos="65088" algn="l"/>
              </a:tabLst>
            </a:pPr>
            <a:r>
              <a:rPr lang="en-US" sz="2800" dirty="0" smtClean="0"/>
              <a:t>Working with the Mouse </a:t>
            </a:r>
            <a:r>
              <a:rPr lang="en-US" sz="2800" smtClean="0"/>
              <a:t>or Windows</a:t>
            </a:r>
            <a:endParaRPr lang="en-US" sz="2800" dirty="0" smtClean="0"/>
          </a:p>
          <a:p>
            <a:pPr marL="750888" indent="0">
              <a:buNone/>
              <a:tabLst>
                <a:tab pos="65088" algn="l"/>
              </a:tabLst>
            </a:pPr>
            <a:r>
              <a:rPr lang="en-US" sz="2800" dirty="0" smtClean="0"/>
              <a:t>File Management I and 2</a:t>
            </a:r>
            <a:endParaRPr lang="en-US" sz="2800" dirty="0" smtClean="0"/>
          </a:p>
          <a:p>
            <a:pPr marL="750888" indent="0">
              <a:buNone/>
              <a:tabLst>
                <a:tab pos="65088" algn="l"/>
              </a:tabLst>
            </a:pPr>
            <a:r>
              <a:rPr lang="en-US" sz="2800" dirty="0" smtClean="0"/>
              <a:t>Gmail and other Google programs</a:t>
            </a:r>
            <a:endParaRPr lang="en-US" sz="2800" dirty="0" smtClean="0"/>
          </a:p>
          <a:p>
            <a:pPr marL="750888" indent="0">
              <a:buNone/>
              <a:tabLst>
                <a:tab pos="65088" algn="l"/>
              </a:tabLst>
            </a:pPr>
            <a:r>
              <a:rPr lang="en-US" sz="2800" dirty="0" smtClean="0"/>
              <a:t>Computer </a:t>
            </a:r>
            <a:r>
              <a:rPr lang="en-US" sz="2800" dirty="0" smtClean="0"/>
              <a:t>Maintenance I &amp; </a:t>
            </a:r>
            <a:r>
              <a:rPr lang="en-US" sz="2800" dirty="0" smtClean="0"/>
              <a:t>II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56736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236" y="660464"/>
            <a:ext cx="7432964" cy="1293028"/>
          </a:xfrm>
        </p:spPr>
        <p:txBody>
          <a:bodyPr/>
          <a:lstStyle/>
          <a:p>
            <a:pPr algn="ctr"/>
            <a:r>
              <a:rPr lang="en-US" b="1" dirty="0" smtClean="0"/>
              <a:t>Resources in the Lab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Computers: Apple &amp; PC</a:t>
            </a:r>
          </a:p>
          <a:p>
            <a:r>
              <a:rPr lang="en-US" sz="2800" dirty="0" smtClean="0"/>
              <a:t>Printers, Copiers &amp; Scanners</a:t>
            </a:r>
          </a:p>
          <a:p>
            <a:r>
              <a:rPr lang="en-US" sz="2800" dirty="0" smtClean="0"/>
              <a:t>Specialized Hardware &amp; Software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467789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16443</TotalTime>
  <Words>1341</Words>
  <Application>Microsoft Office PowerPoint</Application>
  <PresentationFormat>Widescreen</PresentationFormat>
  <Paragraphs>229</Paragraphs>
  <Slides>41</Slides>
  <Notes>18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Century Gothic</vt:lpstr>
      <vt:lpstr>Vapor Trail</vt:lpstr>
      <vt:lpstr>NSC Senior Surfers Computer Club Orientation</vt:lpstr>
      <vt:lpstr>Roadmap</vt:lpstr>
      <vt:lpstr>Resources for All Senior Center Members</vt:lpstr>
      <vt:lpstr>PowerPoint Presentation</vt:lpstr>
      <vt:lpstr>Resources for Senior Surfers Club Members</vt:lpstr>
      <vt:lpstr>PowerPoint Presentation</vt:lpstr>
      <vt:lpstr>PowerPoint Presentation</vt:lpstr>
      <vt:lpstr>PowerPoint Presentation</vt:lpstr>
      <vt:lpstr>Resources in the Lab</vt:lpstr>
      <vt:lpstr>Apple Computers</vt:lpstr>
      <vt:lpstr>PC’s (Windows Computers)</vt:lpstr>
      <vt:lpstr>PowerPoint Presentation</vt:lpstr>
      <vt:lpstr>Printer/copier/scanner</vt:lpstr>
      <vt:lpstr>Resources for Converting Old Media to New</vt:lpstr>
      <vt:lpstr>Converting VHS Tapes to Digital Format Burning VIDEOS to DVD</vt:lpstr>
      <vt:lpstr>Converting LP’s to Digital Files like MP3</vt:lpstr>
      <vt:lpstr>Converting Cassette Tapes to Digital Format like MP3</vt:lpstr>
      <vt:lpstr>Converting Documents, Photos, Slides &amp; Negatives to Digital Files</vt:lpstr>
      <vt:lpstr>Additional Hardware</vt:lpstr>
      <vt:lpstr>Loaner “Try-B-4-U-Buy” Devices</vt:lpstr>
      <vt:lpstr>Software</vt:lpstr>
      <vt:lpstr>Using the Lab</vt:lpstr>
      <vt:lpstr>Using Your Own Laptop or Tablet </vt:lpstr>
      <vt:lpstr>Booting Lab Computers to Windows 7 or 10</vt:lpstr>
      <vt:lpstr>Logging in to Lab Computers </vt:lpstr>
      <vt:lpstr>PowerPoint Presentation</vt:lpstr>
      <vt:lpstr>PowerPoint Presentation</vt:lpstr>
      <vt:lpstr>Our Website: nscsurfers.org </vt:lpstr>
      <vt:lpstr>Home Page</vt:lpstr>
      <vt:lpstr>Thursday Presentation Blog</vt:lpstr>
      <vt:lpstr>HOME TAB: About Us</vt:lpstr>
      <vt:lpstr>CALENDAR TAB</vt:lpstr>
      <vt:lpstr>MEETINGS &amp; GALLERIES TABS</vt:lpstr>
      <vt:lpstr>BLOG TAB</vt:lpstr>
      <vt:lpstr>APPLE TAB</vt:lpstr>
      <vt:lpstr>SUPPORT TAB: Contact Us</vt:lpstr>
      <vt:lpstr>SUPPORT TAB: Help for Beginners</vt:lpstr>
      <vt:lpstr>SUPPORT TAB: Frequently Asked Questions</vt:lpstr>
      <vt:lpstr>YOUR QUESTIONS? COMMENTS?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NSC Senior Surfers Computer Club Orientation</dc:title>
  <dc:creator>Linda Hughes</dc:creator>
  <cp:lastModifiedBy>Linda Hughes</cp:lastModifiedBy>
  <cp:revision>81</cp:revision>
  <cp:lastPrinted>2017-03-10T17:55:34Z</cp:lastPrinted>
  <dcterms:created xsi:type="dcterms:W3CDTF">2017-02-14T15:02:04Z</dcterms:created>
  <dcterms:modified xsi:type="dcterms:W3CDTF">2017-04-18T15:46:56Z</dcterms:modified>
</cp:coreProperties>
</file>